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19"/>
  </p:notesMasterIdLst>
  <p:handoutMasterIdLst>
    <p:handoutMasterId r:id="rId20"/>
  </p:handoutMasterIdLst>
  <p:sldIdLst>
    <p:sldId id="604" r:id="rId7"/>
    <p:sldId id="700" r:id="rId8"/>
    <p:sldId id="711" r:id="rId9"/>
    <p:sldId id="292" r:id="rId10"/>
    <p:sldId id="285" r:id="rId11"/>
    <p:sldId id="697" r:id="rId12"/>
    <p:sldId id="712" r:id="rId13"/>
    <p:sldId id="288" r:id="rId14"/>
    <p:sldId id="716" r:id="rId15"/>
    <p:sldId id="713" r:id="rId16"/>
    <p:sldId id="706" r:id="rId17"/>
    <p:sldId id="256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  <a:srgbClr val="E4E4E4"/>
    <a:srgbClr val="E0E0E0"/>
    <a:srgbClr val="DEDEDE"/>
    <a:srgbClr val="092C74"/>
    <a:srgbClr val="CBD5ED"/>
    <a:srgbClr val="9FA4B0"/>
    <a:srgbClr val="2E2E2E"/>
    <a:srgbClr val="69A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13" autoAdjust="0"/>
    <p:restoredTop sz="96327"/>
  </p:normalViewPr>
  <p:slideViewPr>
    <p:cSldViewPr snapToGrid="0" showGuides="1">
      <p:cViewPr>
        <p:scale>
          <a:sx n="127" d="100"/>
          <a:sy n="127" d="100"/>
        </p:scale>
        <p:origin x="560" y="888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12/5/21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12/5/21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9C3A12-1E0F-412B-B376-8089A55D946C}" type="slidenum">
              <a:rPr kumimoji="0" lang="uk-U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uk-U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7659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840927"/>
            <a:ext cx="4953052" cy="579032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509214"/>
            <a:ext cx="3588328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455555"/>
            <a:ext cx="4581006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 descr="Quotation marks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2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2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2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2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chemeClr val="tx2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35692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6722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2994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1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0" y="1735740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0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0" y="2786722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29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28" y="3833128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301943"/>
            <a:ext cx="3706784" cy="77916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81AE809D-936A-4237-B462-A8B146A6C789}"/>
              </a:ext>
            </a:extLst>
          </p:cNvPr>
          <p:cNvSpPr txBox="1"/>
          <p:nvPr userDrawn="1"/>
        </p:nvSpPr>
        <p:spPr>
          <a:xfrm>
            <a:off x="7891462" y="4735116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314264"/>
            <a:ext cx="3706784" cy="76819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455555"/>
            <a:ext cx="8152880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chemeClr val="bg2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chemeClr val="tx2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chemeClr val="tx2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chemeClr val="tx2">
              <a:alpha val="75000"/>
            </a:scheme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chemeClr val="bg2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chemeClr val="tx2">
              <a:alpha val="75000"/>
            </a:scheme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chemeClr val="bg2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chemeClr val="tx2">
              <a:alpha val="75000"/>
            </a:scheme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chemeClr val="tx2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 and Imag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08DC6AAE-017C-4253-840E-AB4D795A3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234" y="304800"/>
            <a:ext cx="3607289" cy="89024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A6AD7-2136-4D32-B4FA-6F27E804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2960" y="1197160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32236" y="1545336"/>
            <a:ext cx="3607289" cy="2926080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75B79D34-DFEF-4AC5-AC86-378A247C4C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4477" y="0"/>
            <a:ext cx="3607289" cy="5143500"/>
          </a:xfrm>
          <a:custGeom>
            <a:avLst/>
            <a:gdLst>
              <a:gd name="connsiteX0" fmla="*/ 0 w 3657600"/>
              <a:gd name="connsiteY0" fmla="*/ 0 h 4343400"/>
              <a:gd name="connsiteX1" fmla="*/ 3657600 w 3657600"/>
              <a:gd name="connsiteY1" fmla="*/ 0 h 4343400"/>
              <a:gd name="connsiteX2" fmla="*/ 3657600 w 3657600"/>
              <a:gd name="connsiteY2" fmla="*/ 4343400 h 4343400"/>
              <a:gd name="connsiteX3" fmla="*/ 0 w 3657600"/>
              <a:gd name="connsiteY3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4343400">
                <a:moveTo>
                  <a:pt x="0" y="0"/>
                </a:moveTo>
                <a:lnTo>
                  <a:pt x="3657600" y="0"/>
                </a:lnTo>
                <a:lnTo>
                  <a:pt x="3657600" y="4343400"/>
                </a:lnTo>
                <a:lnTo>
                  <a:pt x="0" y="43434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55E0E6A-E25B-428F-BA8C-4A0886B089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71461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pic>
        <p:nvPicPr>
          <p:cNvPr id="9" name="WSE logo">
            <a:extLst>
              <a:ext uri="{FF2B5EF4-FFF2-40B4-BE49-F238E27FC236}">
                <a16:creationId xmlns:a16="http://schemas.microsoft.com/office/drawing/2014/main" id="{D3042606-CA6F-4BC4-80EF-92D44CA31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01F6A14B-EEAE-2542-8809-4C8C18188C9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0047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8">
            <a:extLst>
              <a:ext uri="{FF2B5EF4-FFF2-40B4-BE49-F238E27FC236}">
                <a16:creationId xmlns:a16="http://schemas.microsoft.com/office/drawing/2014/main" id="{6A3B47A9-9AB9-4359-A67A-4A3EC54C4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University 2021,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6012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709293"/>
            <a:ext cx="4682835" cy="526467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035" r:id="rId3"/>
    <p:sldLayoutId id="2147483974" r:id="rId4"/>
    <p:sldLayoutId id="2147483959" r:id="rId5"/>
    <p:sldLayoutId id="2147483964" r:id="rId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015" r:id="rId4"/>
    <p:sldLayoutId id="2147484016" r:id="rId5"/>
    <p:sldLayoutId id="2147484027" r:id="rId6"/>
    <p:sldLayoutId id="2147484033" r:id="rId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071" r:id="rId3"/>
    <p:sldLayoutId id="2147484072" r:id="rId4"/>
    <p:sldLayoutId id="2147484073" r:id="rId5"/>
    <p:sldLayoutId id="2147484082" r:id="rId6"/>
    <p:sldLayoutId id="2147484081" r:id="rId7"/>
    <p:sldLayoutId id="2147484084" r:id="rId8"/>
    <p:sldLayoutId id="2147484083" r:id="rId9"/>
    <p:sldLayoutId id="2147484085" r:id="rId10"/>
    <p:sldLayoutId id="2147484077" r:id="rId11"/>
    <p:sldLayoutId id="2147484074" r:id="rId12"/>
    <p:sldLayoutId id="2147484075" r:id="rId13"/>
    <p:sldLayoutId id="2147484078" r:id="rId14"/>
    <p:sldLayoutId id="2147484079" r:id="rId15"/>
    <p:sldLayoutId id="2147484080" r:id="rId16"/>
    <p:sldLayoutId id="2147484086" r:id="rId17"/>
    <p:sldLayoutId id="2147484087" r:id="rId18"/>
    <p:sldLayoutId id="2147484088" r:id="rId19"/>
    <p:sldLayoutId id="214748408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tackmagazine.com/features/long-read/untold-" TargetMode="External"/><Relationship Id="rId2" Type="http://schemas.openxmlformats.org/officeDocument/2006/relationships/hyperlink" Target="https://doi.org/10.3390/app6020057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wav"/><Relationship Id="rId13" Type="http://schemas.openxmlformats.org/officeDocument/2006/relationships/image" Target="../media/image22.png"/><Relationship Id="rId3" Type="http://schemas.microsoft.com/office/2007/relationships/media" Target="../media/media3.wav"/><Relationship Id="rId7" Type="http://schemas.microsoft.com/office/2007/relationships/media" Target="../media/media5.wav"/><Relationship Id="rId12" Type="http://schemas.openxmlformats.org/officeDocument/2006/relationships/image" Target="../media/image21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audio" Target="../media/media4.wav"/><Relationship Id="rId11" Type="http://schemas.openxmlformats.org/officeDocument/2006/relationships/image" Target="../media/image6.png"/><Relationship Id="rId5" Type="http://schemas.microsoft.com/office/2007/relationships/media" Target="../media/media4.wav"/><Relationship Id="rId10" Type="http://schemas.openxmlformats.org/officeDocument/2006/relationships/notesSlide" Target="../notesSlides/notesSlide1.xml"/><Relationship Id="rId4" Type="http://schemas.openxmlformats.org/officeDocument/2006/relationships/audio" Target="../media/media3.wav"/><Relationship Id="rId9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audio" Target="../media/media9.wav"/><Relationship Id="rId13" Type="http://schemas.openxmlformats.org/officeDocument/2006/relationships/image" Target="../media/image25.png"/><Relationship Id="rId3" Type="http://schemas.microsoft.com/office/2007/relationships/media" Target="../media/media7.wav"/><Relationship Id="rId7" Type="http://schemas.microsoft.com/office/2007/relationships/media" Target="../media/media9.wav"/><Relationship Id="rId12" Type="http://schemas.openxmlformats.org/officeDocument/2006/relationships/image" Target="../media/image6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audio" Target="../media/media8.wav"/><Relationship Id="rId11" Type="http://schemas.openxmlformats.org/officeDocument/2006/relationships/image" Target="../media/image24.png"/><Relationship Id="rId5" Type="http://schemas.microsoft.com/office/2007/relationships/media" Target="../media/media8.wav"/><Relationship Id="rId10" Type="http://schemas.openxmlformats.org/officeDocument/2006/relationships/image" Target="../media/image23.png"/><Relationship Id="rId4" Type="http://schemas.openxmlformats.org/officeDocument/2006/relationships/audio" Target="../media/media7.wav"/><Relationship Id="rId9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 Scale Modification</a:t>
            </a: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Allison Crim</a:t>
            </a:r>
          </a:p>
        </p:txBody>
      </p:sp>
    </p:spTree>
    <p:extLst>
      <p:ext uri="{BB962C8B-B14F-4D97-AF65-F5344CB8AC3E}">
        <p14:creationId xmlns:p14="http://schemas.microsoft.com/office/powerpoint/2010/main" val="2208323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FFE42-B7CC-8246-A573-F11DB6BC7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51977-B1B0-784C-BAD8-ECA759D667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Try to minimize reverb in the PV-TSM code</a:t>
            </a:r>
          </a:p>
          <a:p>
            <a:r>
              <a:rPr lang="en-US" dirty="0"/>
              <a:t>Implement TSM via harmonic-percussive separation and analyze a song with multiple instruments</a:t>
            </a:r>
          </a:p>
          <a:p>
            <a:r>
              <a:rPr lang="en-US" dirty="0"/>
              <a:t>Implement Non-Linear TSM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51A4627-9202-A147-A0A9-16664148F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393" y="2150533"/>
            <a:ext cx="2393898" cy="2044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D9C50EA-04F1-1549-9BE9-F05B6726B30D}"/>
              </a:ext>
            </a:extLst>
          </p:cNvPr>
          <p:cNvSpPr/>
          <p:nvPr/>
        </p:nvSpPr>
        <p:spPr>
          <a:xfrm>
            <a:off x="5866393" y="2150533"/>
            <a:ext cx="2393898" cy="20447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22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4F44F-20E2-4F8A-B391-2849B8BC7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0760BF-8C36-488C-8A1A-060E92F5B9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/>
              <a:t>Driedger</a:t>
            </a:r>
            <a:r>
              <a:rPr lang="en-US" dirty="0"/>
              <a:t>, Jonathan, and </a:t>
            </a:r>
            <a:r>
              <a:rPr lang="en-US" dirty="0" err="1"/>
              <a:t>Meinard</a:t>
            </a:r>
            <a:r>
              <a:rPr lang="en-US" dirty="0"/>
              <a:t> Müller. “A Review of Time-Scale Modification of 	Music Signals.” </a:t>
            </a:r>
            <a:r>
              <a:rPr lang="en-US" i="1" dirty="0"/>
              <a:t>Applied Sciences</a:t>
            </a:r>
            <a:r>
              <a:rPr lang="en-US" dirty="0"/>
              <a:t>, vol. 6, no. 2, 2016, p. 57., 	</a:t>
            </a:r>
            <a:r>
              <a:rPr lang="en-US" u="sng" dirty="0">
                <a:hlinkClick r:id="rId2"/>
              </a:rPr>
              <a:t>https://doi.org/10.3390/app6020057</a:t>
            </a:r>
            <a:r>
              <a:rPr lang="en-US" dirty="0"/>
              <a:t>.</a:t>
            </a:r>
          </a:p>
          <a:p>
            <a:r>
              <a:rPr lang="en-US" dirty="0"/>
              <a:t>Ellis, Dan. </a:t>
            </a:r>
            <a:r>
              <a:rPr lang="en-US" i="1" dirty="0"/>
              <a:t>A Phase Vocoder in </a:t>
            </a:r>
            <a:r>
              <a:rPr lang="en-US" i="1" dirty="0" err="1"/>
              <a:t>Matlab</a:t>
            </a:r>
            <a:r>
              <a:rPr lang="en-US" dirty="0"/>
              <a:t>, 	https://</a:t>
            </a:r>
            <a:r>
              <a:rPr lang="en-US" dirty="0" err="1"/>
              <a:t>www.ee.columbia.edu</a:t>
            </a:r>
            <a:r>
              <a:rPr lang="en-US" dirty="0"/>
              <a:t>/~</a:t>
            </a:r>
            <a:r>
              <a:rPr lang="en-US" dirty="0" err="1"/>
              <a:t>dpwe</a:t>
            </a:r>
            <a:r>
              <a:rPr lang="en-US" dirty="0"/>
              <a:t>/resources/</a:t>
            </a:r>
            <a:r>
              <a:rPr lang="en-US" dirty="0" err="1"/>
              <a:t>matlab</a:t>
            </a:r>
            <a:r>
              <a:rPr lang="en-US" dirty="0"/>
              <a:t>/</a:t>
            </a:r>
            <a:r>
              <a:rPr lang="en-US" dirty="0" err="1"/>
              <a:t>pvoc</a:t>
            </a:r>
            <a:r>
              <a:rPr lang="en-US" dirty="0"/>
              <a:t>/.</a:t>
            </a:r>
          </a:p>
          <a:p>
            <a:r>
              <a:rPr lang="en-US" dirty="0" err="1"/>
              <a:t>Scarth</a:t>
            </a:r>
            <a:r>
              <a:rPr lang="en-US" dirty="0"/>
              <a:t>, Greg. “Untold History: Eventide and the Digital Revolution.” </a:t>
            </a:r>
            <a:r>
              <a:rPr lang="en-US" i="1" dirty="0"/>
              <a:t>Attack Magazine</a:t>
            </a:r>
            <a:r>
              <a:rPr lang="en-US" dirty="0"/>
              <a:t>, 	15 June    2018, </a:t>
            </a:r>
            <a:r>
              <a:rPr lang="en-US" dirty="0">
                <a:hlinkClick r:id="rId3"/>
              </a:rPr>
              <a:t>https://www.attackmagazine.com/features/long-read/untold-</a:t>
            </a:r>
            <a:r>
              <a:rPr lang="en-US" dirty="0"/>
              <a:t>	history-eventide-and-the-digital-revolution/.</a:t>
            </a:r>
          </a:p>
          <a:p>
            <a:r>
              <a:rPr lang="en-US" dirty="0"/>
              <a:t>Udo </a:t>
            </a:r>
            <a:r>
              <a:rPr lang="en-US" dirty="0" err="1"/>
              <a:t>Zolzer</a:t>
            </a:r>
            <a:r>
              <a:rPr lang="en-US" dirty="0"/>
              <a:t>. </a:t>
            </a:r>
            <a:r>
              <a:rPr lang="en-US" i="1" dirty="0"/>
              <a:t>DAFX: Digital Audio Effects</a:t>
            </a:r>
            <a:r>
              <a:rPr lang="en-US" dirty="0"/>
              <a:t>. Wiley, 2002.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975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393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10075-B536-4133-87D1-526D7AB27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0760BF-8C36-488C-8A1A-060E92F5B9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Time-Scale Modification </a:t>
            </a:r>
          </a:p>
          <a:p>
            <a:r>
              <a:rPr lang="en-US" dirty="0"/>
              <a:t>Real Life Applications</a:t>
            </a:r>
          </a:p>
          <a:p>
            <a:r>
              <a:rPr lang="en-US" dirty="0"/>
              <a:t>Methods of Implementation</a:t>
            </a:r>
          </a:p>
          <a:p>
            <a:r>
              <a:rPr lang="en-US" dirty="0"/>
              <a:t>Overlap-Add </a:t>
            </a:r>
          </a:p>
          <a:p>
            <a:r>
              <a:rPr lang="en-US" dirty="0"/>
              <a:t>Phase Vocoder </a:t>
            </a:r>
          </a:p>
          <a:p>
            <a:r>
              <a:rPr lang="en-US" dirty="0"/>
              <a:t>Comparison of Results</a:t>
            </a:r>
          </a:p>
          <a:p>
            <a:r>
              <a:rPr lang="en-US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349430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0A32554B-2E84-9E45-97DB-9C9833C913DD}"/>
              </a:ext>
            </a:extLst>
          </p:cNvPr>
          <p:cNvSpPr/>
          <p:nvPr/>
        </p:nvSpPr>
        <p:spPr>
          <a:xfrm>
            <a:off x="6440993" y="3255666"/>
            <a:ext cx="1105319" cy="10048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D75B2C-346E-DD45-BF5D-35FAB8D6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Time Scale Modification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07F2F-C2E9-2045-9486-C55F22FEA3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Changing playback speed without changing the signals pitch</a:t>
            </a:r>
          </a:p>
          <a:p>
            <a:r>
              <a:rPr lang="en-US" dirty="0"/>
              <a:t>Percussive and harmonic signals usually treated differently – different important features</a:t>
            </a:r>
          </a:p>
          <a:p>
            <a:r>
              <a:rPr lang="en-US" dirty="0"/>
              <a:t>There are many ways to solve this problem depending on input</a:t>
            </a:r>
          </a:p>
        </p:txBody>
      </p:sp>
      <p:pic>
        <p:nvPicPr>
          <p:cNvPr id="4" name="Sped_up_squeaky.wav" descr="Sped_up_squeaky.wav">
            <a:hlinkClick r:id="" action="ppaction://media"/>
            <a:extLst>
              <a:ext uri="{FF2B5EF4-FFF2-40B4-BE49-F238E27FC236}">
                <a16:creationId xmlns:a16="http://schemas.microsoft.com/office/drawing/2014/main" id="{665F52DC-FFE0-6340-AA4F-D01133C956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87067" y="33337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8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95CBD0-730A-43E7-A826-8F079E3D9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TSM Applications</a:t>
            </a:r>
          </a:p>
        </p:txBody>
      </p:sp>
      <p:pic>
        <p:nvPicPr>
          <p:cNvPr id="21" name="Picture 20" descr="A person holding a sign&#10;&#10;Description automatically generated with medium confidence">
            <a:extLst>
              <a:ext uri="{FF2B5EF4-FFF2-40B4-BE49-F238E27FC236}">
                <a16:creationId xmlns:a16="http://schemas.microsoft.com/office/drawing/2014/main" id="{7ADD9B25-27FC-1C45-A136-83B3EBEE2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453" y="0"/>
            <a:ext cx="2350885" cy="3077951"/>
          </a:xfrm>
          <a:prstGeom prst="rect">
            <a:avLst/>
          </a:prstGeom>
        </p:spPr>
      </p:pic>
      <p:pic>
        <p:nvPicPr>
          <p:cNvPr id="37" name="Picture 36" descr="Happy DJ playing music on a sunny rooftop">
            <a:extLst>
              <a:ext uri="{FF2B5EF4-FFF2-40B4-BE49-F238E27FC236}">
                <a16:creationId xmlns:a16="http://schemas.microsoft.com/office/drawing/2014/main" id="{E6541BAC-DB0C-0642-A57C-4769CF8062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36" y="2689860"/>
            <a:ext cx="3684058" cy="2453640"/>
          </a:xfrm>
          <a:prstGeom prst="rect">
            <a:avLst/>
          </a:prstGeom>
        </p:spPr>
      </p:pic>
      <p:pic>
        <p:nvPicPr>
          <p:cNvPr id="31" name="Picture 3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CD980EE-E7BC-7A43-AEFD-9C29B8C75A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66" t="13438" r="2986" b="17804"/>
          <a:stretch/>
        </p:blipFill>
        <p:spPr>
          <a:xfrm>
            <a:off x="4014080" y="2221083"/>
            <a:ext cx="3965864" cy="701333"/>
          </a:xfrm>
          <a:prstGeom prst="rect">
            <a:avLst/>
          </a:prstGeom>
        </p:spPr>
      </p:pic>
      <p:pic>
        <p:nvPicPr>
          <p:cNvPr id="6" name="Picture 5" descr="A group of people dancing&#10;&#10;Description automatically generated with medium confidence">
            <a:extLst>
              <a:ext uri="{FF2B5EF4-FFF2-40B4-BE49-F238E27FC236}">
                <a16:creationId xmlns:a16="http://schemas.microsoft.com/office/drawing/2014/main" id="{A2EBA955-CF8C-144F-89C6-4503A19926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2781"/>
            <a:ext cx="3684058" cy="2430719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33E8154-2477-B741-B8ED-D72D14C1DF7E}"/>
              </a:ext>
            </a:extLst>
          </p:cNvPr>
          <p:cNvSpPr txBox="1">
            <a:spLocks/>
          </p:cNvSpPr>
          <p:nvPr/>
        </p:nvSpPr>
        <p:spPr>
          <a:xfrm>
            <a:off x="6905807" y="426008"/>
            <a:ext cx="2058556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bg2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DJ/Music Production</a:t>
            </a:r>
          </a:p>
          <a:p>
            <a:r>
              <a:rPr lang="en-US" dirty="0"/>
              <a:t>Video Streaming</a:t>
            </a:r>
          </a:p>
          <a:p>
            <a:r>
              <a:rPr lang="en-US" dirty="0"/>
              <a:t>Eventide &amp; I Love Lucy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62DFED-CBDC-2940-9EB9-02A646237A70}"/>
              </a:ext>
            </a:extLst>
          </p:cNvPr>
          <p:cNvSpPr/>
          <p:nvPr/>
        </p:nvSpPr>
        <p:spPr>
          <a:xfrm>
            <a:off x="6802734" y="331596"/>
            <a:ext cx="2161629" cy="173836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055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E75B2BF-8F94-44D6-B800-C3A24695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of Implementation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41865-257C-47C4-8BF5-B9F09AC9E6F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61818" y="3297720"/>
            <a:ext cx="1781893" cy="156524"/>
          </a:xfrm>
        </p:spPr>
        <p:txBody>
          <a:bodyPr/>
          <a:lstStyle/>
          <a:p>
            <a:r>
              <a:rPr lang="en-US" sz="1200" b="1" dirty="0"/>
              <a:t>Overlap Add TSM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C6BD75-C052-4BE0-B53F-6166415376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1818" y="3530226"/>
            <a:ext cx="1683452" cy="1142999"/>
          </a:xfrm>
        </p:spPr>
        <p:txBody>
          <a:bodyPr/>
          <a:lstStyle/>
          <a:p>
            <a:r>
              <a:rPr lang="en-US" dirty="0"/>
              <a:t>Computed in the time domain </a:t>
            </a:r>
          </a:p>
          <a:p>
            <a:r>
              <a:rPr lang="en-US" dirty="0"/>
              <a:t>Ideal for percussive signals </a:t>
            </a:r>
          </a:p>
          <a:p>
            <a:r>
              <a:rPr lang="en-US" dirty="0"/>
              <a:t>Introduces warbling to harmonic signals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9F12DE-1026-4EAD-A9AB-6941094C3B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857643" y="3239469"/>
            <a:ext cx="1740784" cy="214775"/>
          </a:xfrm>
        </p:spPr>
        <p:txBody>
          <a:bodyPr/>
          <a:lstStyle/>
          <a:p>
            <a:r>
              <a:rPr lang="en-US" sz="1200" b="1" dirty="0"/>
              <a:t>Phase Vocoder TSM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C1C5C8-0FDA-4EF1-A1B8-02682733AF5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771943" y="3544946"/>
            <a:ext cx="1683452" cy="1142999"/>
          </a:xfrm>
        </p:spPr>
        <p:txBody>
          <a:bodyPr/>
          <a:lstStyle/>
          <a:p>
            <a:r>
              <a:rPr lang="en-US" dirty="0"/>
              <a:t>Computed in the frequency domain</a:t>
            </a:r>
          </a:p>
          <a:p>
            <a:r>
              <a:rPr lang="en-US" dirty="0"/>
              <a:t>Ideal for harmonic signals</a:t>
            </a:r>
          </a:p>
          <a:p>
            <a:r>
              <a:rPr lang="en-US" dirty="0"/>
              <a:t>Can add reverberation and cause signals to have ‘less bite’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D6A83F-B98A-4FDF-85F2-188212EE26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3109" y="3297720"/>
            <a:ext cx="2816224" cy="156524"/>
          </a:xfrm>
        </p:spPr>
        <p:txBody>
          <a:bodyPr/>
          <a:lstStyle/>
          <a:p>
            <a:r>
              <a:rPr lang="en-US" sz="1200" b="1" dirty="0"/>
              <a:t>Harmonic Percussive Separation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05C141-DDD7-490D-BBC9-505851BBE1E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41635" y="3544946"/>
            <a:ext cx="1683452" cy="1142999"/>
          </a:xfrm>
        </p:spPr>
        <p:txBody>
          <a:bodyPr/>
          <a:lstStyle/>
          <a:p>
            <a:r>
              <a:rPr lang="en-US" dirty="0"/>
              <a:t>Computed in both time and frequency domain</a:t>
            </a:r>
          </a:p>
          <a:p>
            <a:r>
              <a:rPr lang="en-US" dirty="0"/>
              <a:t>Ideal for signals containing both harmonic and percussive signals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6586ADFE-4DD4-324C-9560-45E80B69F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865" y="1437874"/>
            <a:ext cx="2028965" cy="1733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8349861-0832-D84B-90B7-74CDD4EF6273}"/>
              </a:ext>
            </a:extLst>
          </p:cNvPr>
          <p:cNvSpPr/>
          <p:nvPr/>
        </p:nvSpPr>
        <p:spPr>
          <a:xfrm>
            <a:off x="6462933" y="1380943"/>
            <a:ext cx="2028965" cy="1804651"/>
          </a:xfrm>
          <a:prstGeom prst="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1A1EDF15-96BE-B84F-BE51-98D7D89F4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066" y="1380943"/>
            <a:ext cx="2355070" cy="18046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D17B463-B95A-8D4F-92C7-9ECA698D695F}"/>
              </a:ext>
            </a:extLst>
          </p:cNvPr>
          <p:cNvSpPr/>
          <p:nvPr/>
        </p:nvSpPr>
        <p:spPr>
          <a:xfrm>
            <a:off x="1033134" y="1380943"/>
            <a:ext cx="2372002" cy="1804651"/>
          </a:xfrm>
          <a:prstGeom prst="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206A9A30-1410-F544-9F39-B67F8E4280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879" y="1368863"/>
            <a:ext cx="2363644" cy="1804651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2989FEE-5902-304C-9362-7BF0A52C75EE}"/>
              </a:ext>
            </a:extLst>
          </p:cNvPr>
          <p:cNvSpPr/>
          <p:nvPr/>
        </p:nvSpPr>
        <p:spPr>
          <a:xfrm>
            <a:off x="3725542" y="1372477"/>
            <a:ext cx="2372002" cy="1804651"/>
          </a:xfrm>
          <a:prstGeom prst="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433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717EDB3-3E1C-4071-A7D5-55DC45E70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304800"/>
            <a:ext cx="3607289" cy="890244"/>
          </a:xfrm>
        </p:spPr>
        <p:txBody>
          <a:bodyPr/>
          <a:lstStyle/>
          <a:p>
            <a:r>
              <a:rPr lang="en-US" dirty="0"/>
              <a:t>Overlap- Add Based TSM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600F8C-3303-4229-953D-93DE9825AA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Simple to implement</a:t>
            </a:r>
          </a:p>
          <a:p>
            <a:r>
              <a:rPr lang="en-US" dirty="0"/>
              <a:t>Signal is stretched by ⍺ which equals H</a:t>
            </a:r>
            <a:r>
              <a:rPr lang="en-US" baseline="-25000" dirty="0"/>
              <a:t>s</a:t>
            </a:r>
            <a:r>
              <a:rPr lang="en-US" dirty="0"/>
              <a:t>/H</a:t>
            </a:r>
            <a:r>
              <a:rPr lang="en-US" baseline="-25000" dirty="0"/>
              <a:t>a</a:t>
            </a:r>
          </a:p>
          <a:p>
            <a:r>
              <a:rPr lang="en-US" dirty="0"/>
              <a:t>Uses Hann window to smooth analysis frame boundaries</a:t>
            </a:r>
          </a:p>
          <a:p>
            <a:r>
              <a:rPr lang="en-US" dirty="0"/>
              <a:t>Phase jump artifacts create warbling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BD59F1D4-9E76-C74F-AC6E-6BFD7E4ADE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744" y="-8180"/>
            <a:ext cx="4267200" cy="1840230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FB9E7573-4B3E-FE45-88B0-23844D08E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348" y="1898210"/>
            <a:ext cx="2531004" cy="1476893"/>
          </a:xfrm>
          <a:prstGeom prst="rect">
            <a:avLst/>
          </a:prstGeom>
        </p:spPr>
      </p:pic>
      <p:pic>
        <p:nvPicPr>
          <p:cNvPr id="14" name="Picture 13" descr="Application, table&#10;&#10;Description automatically generated">
            <a:extLst>
              <a:ext uri="{FF2B5EF4-FFF2-40B4-BE49-F238E27FC236}">
                <a16:creationId xmlns:a16="http://schemas.microsoft.com/office/drawing/2014/main" id="{A3F6F99D-0D9C-554F-99C0-5F591411D1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348" y="3433083"/>
            <a:ext cx="3225800" cy="111125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4B818E4-E5CB-C145-A6D7-7D7AEDEED72A}"/>
              </a:ext>
            </a:extLst>
          </p:cNvPr>
          <p:cNvSpPr/>
          <p:nvPr/>
        </p:nvSpPr>
        <p:spPr>
          <a:xfrm>
            <a:off x="4798257" y="59473"/>
            <a:ext cx="4345743" cy="171728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955676-7418-0F42-9730-72DC36E62A44}"/>
              </a:ext>
            </a:extLst>
          </p:cNvPr>
          <p:cNvSpPr/>
          <p:nvPr/>
        </p:nvSpPr>
        <p:spPr>
          <a:xfrm>
            <a:off x="4798257" y="1822714"/>
            <a:ext cx="4345743" cy="145406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AB41F4-589E-0B47-9411-C195C87A3825}"/>
              </a:ext>
            </a:extLst>
          </p:cNvPr>
          <p:cNvSpPr/>
          <p:nvPr/>
        </p:nvSpPr>
        <p:spPr>
          <a:xfrm>
            <a:off x="4819472" y="3342935"/>
            <a:ext cx="4324527" cy="145406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5004D4-026C-C64B-A29C-B8F5D9D42DF9}"/>
              </a:ext>
            </a:extLst>
          </p:cNvPr>
          <p:cNvSpPr txBox="1"/>
          <p:nvPr/>
        </p:nvSpPr>
        <p:spPr>
          <a:xfrm>
            <a:off x="8129148" y="1311132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E1CBE9-846E-C84D-BDB9-2AC2AA9B81D1}"/>
              </a:ext>
            </a:extLst>
          </p:cNvPr>
          <p:cNvSpPr txBox="1"/>
          <p:nvPr/>
        </p:nvSpPr>
        <p:spPr>
          <a:xfrm>
            <a:off x="8129147" y="282371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C40A49-6D52-8E42-9CB9-E090519C27D1}"/>
              </a:ext>
            </a:extLst>
          </p:cNvPr>
          <p:cNvSpPr txBox="1"/>
          <p:nvPr/>
        </p:nvSpPr>
        <p:spPr>
          <a:xfrm>
            <a:off x="8134919" y="435966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3</a:t>
            </a:r>
          </a:p>
        </p:txBody>
      </p:sp>
      <p:pic>
        <p:nvPicPr>
          <p:cNvPr id="24" name="Picture 23" descr="Chart, histogram&#10;&#10;Description automatically generated">
            <a:extLst>
              <a:ext uri="{FF2B5EF4-FFF2-40B4-BE49-F238E27FC236}">
                <a16:creationId xmlns:a16="http://schemas.microsoft.com/office/drawing/2014/main" id="{1FE96DB3-9975-EC48-BD81-EB5FEB6CDD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131" y="1874355"/>
            <a:ext cx="1261985" cy="97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769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E8341-A5C5-D84D-85A8-2CFBD9F0E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Vocoder Based TSM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2B34C-9ABC-3845-ACCE-547CCCD3CA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More complicated to implement</a:t>
            </a:r>
          </a:p>
          <a:p>
            <a:r>
              <a:rPr lang="en-US" dirty="0"/>
              <a:t>Phase vocoder uses phase information to get estimated frequency</a:t>
            </a:r>
          </a:p>
          <a:p>
            <a:r>
              <a:rPr lang="en-US" dirty="0"/>
              <a:t>Performs better when analysis frames are bigger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Sidenote – </a:t>
            </a:r>
            <a:r>
              <a:rPr lang="en-US"/>
              <a:t>Used Golden </a:t>
            </a:r>
            <a:r>
              <a:rPr lang="en-US" dirty="0"/>
              <a:t>and Dolson implementation performed by Dan Ellis at Columbia as a comparison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DA07D-B42F-2740-A335-41B9AC7835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EA61AFE2-FAF7-0C47-98A7-0C92CC45EE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654" y="-79132"/>
            <a:ext cx="3607289" cy="138188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E0CD35E-940F-2249-BB49-1300E6BCD97E}"/>
              </a:ext>
            </a:extLst>
          </p:cNvPr>
          <p:cNvSpPr/>
          <p:nvPr/>
        </p:nvSpPr>
        <p:spPr>
          <a:xfrm>
            <a:off x="5518654" y="7032"/>
            <a:ext cx="3625346" cy="130839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A4D528-A5D5-8248-946A-7DDD29DB8A40}"/>
              </a:ext>
            </a:extLst>
          </p:cNvPr>
          <p:cNvSpPr txBox="1"/>
          <p:nvPr/>
        </p:nvSpPr>
        <p:spPr>
          <a:xfrm>
            <a:off x="8305309" y="936656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</a:t>
            </a:r>
          </a:p>
        </p:txBody>
      </p:sp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506DD372-4F27-774C-8A3A-BB6FCEE94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080" y="2215368"/>
            <a:ext cx="3268133" cy="105192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75C681E-261C-6B4B-A0DE-BDBB32E6CAB4}"/>
              </a:ext>
            </a:extLst>
          </p:cNvPr>
          <p:cNvSpPr/>
          <p:nvPr/>
        </p:nvSpPr>
        <p:spPr>
          <a:xfrm>
            <a:off x="5510749" y="2265515"/>
            <a:ext cx="3625346" cy="99331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Diagram&#10;&#10;Description automatically generated">
            <a:extLst>
              <a:ext uri="{FF2B5EF4-FFF2-40B4-BE49-F238E27FC236}">
                <a16:creationId xmlns:a16="http://schemas.microsoft.com/office/drawing/2014/main" id="{634631E9-06B8-8C4A-8E0F-3A777F3C3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080" y="1287310"/>
            <a:ext cx="2959508" cy="93802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6180533-F723-9E4C-BE94-76C760154E4F}"/>
              </a:ext>
            </a:extLst>
          </p:cNvPr>
          <p:cNvSpPr/>
          <p:nvPr/>
        </p:nvSpPr>
        <p:spPr>
          <a:xfrm>
            <a:off x="5518654" y="1302750"/>
            <a:ext cx="3625346" cy="93802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Diagram&#10;&#10;Description automatically generated">
            <a:extLst>
              <a:ext uri="{FF2B5EF4-FFF2-40B4-BE49-F238E27FC236}">
                <a16:creationId xmlns:a16="http://schemas.microsoft.com/office/drawing/2014/main" id="{26A915FD-5620-0B43-A82E-6719B79442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081" y="3287430"/>
            <a:ext cx="2959508" cy="93802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36A20CE-7BAC-214E-AF42-94DDFA9E1D2C}"/>
              </a:ext>
            </a:extLst>
          </p:cNvPr>
          <p:cNvSpPr/>
          <p:nvPr/>
        </p:nvSpPr>
        <p:spPr>
          <a:xfrm>
            <a:off x="5518654" y="3284192"/>
            <a:ext cx="3625346" cy="99331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pplication, table&#10;&#10;Description automatically generated">
            <a:extLst>
              <a:ext uri="{FF2B5EF4-FFF2-40B4-BE49-F238E27FC236}">
                <a16:creationId xmlns:a16="http://schemas.microsoft.com/office/drawing/2014/main" id="{DD12EB0C-0041-1F4C-B963-933A799B28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654" y="4261658"/>
            <a:ext cx="2473879" cy="798565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1FCB1006-44CB-FF47-8366-9AFBED196AB0}"/>
              </a:ext>
            </a:extLst>
          </p:cNvPr>
          <p:cNvSpPr/>
          <p:nvPr/>
        </p:nvSpPr>
        <p:spPr>
          <a:xfrm>
            <a:off x="5510749" y="4288007"/>
            <a:ext cx="3633251" cy="84846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765A34-D5D7-AA48-BB54-4662C3FE7DA5}"/>
              </a:ext>
            </a:extLst>
          </p:cNvPr>
          <p:cNvSpPr txBox="1"/>
          <p:nvPr/>
        </p:nvSpPr>
        <p:spPr>
          <a:xfrm>
            <a:off x="8297404" y="3908175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5C6B79F-1B00-2643-919D-EC9334316D0C}"/>
              </a:ext>
            </a:extLst>
          </p:cNvPr>
          <p:cNvSpPr txBox="1"/>
          <p:nvPr/>
        </p:nvSpPr>
        <p:spPr>
          <a:xfrm>
            <a:off x="8297404" y="1885683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BC92AC-FB15-084D-94A5-6732E6155C5C}"/>
              </a:ext>
            </a:extLst>
          </p:cNvPr>
          <p:cNvSpPr txBox="1"/>
          <p:nvPr/>
        </p:nvSpPr>
        <p:spPr>
          <a:xfrm>
            <a:off x="8281546" y="2901686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741816C-0662-5846-B5DE-0A0E491FE4AC}"/>
              </a:ext>
            </a:extLst>
          </p:cNvPr>
          <p:cNvSpPr txBox="1"/>
          <p:nvPr/>
        </p:nvSpPr>
        <p:spPr>
          <a:xfrm>
            <a:off x="8314897" y="436654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5</a:t>
            </a:r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EFA39E27-F321-D14B-866F-01A57A30E1C1}"/>
              </a:ext>
            </a:extLst>
          </p:cNvPr>
          <p:cNvSpPr/>
          <p:nvPr/>
        </p:nvSpPr>
        <p:spPr>
          <a:xfrm>
            <a:off x="5283200" y="2331927"/>
            <a:ext cx="160867" cy="804254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2A26BC-15C0-E947-9844-90192E349B38}"/>
              </a:ext>
            </a:extLst>
          </p:cNvPr>
          <p:cNvSpPr txBox="1"/>
          <p:nvPr/>
        </p:nvSpPr>
        <p:spPr>
          <a:xfrm>
            <a:off x="4157157" y="2472444"/>
            <a:ext cx="1337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Requires many steps</a:t>
            </a:r>
          </a:p>
        </p:txBody>
      </p:sp>
    </p:spTree>
    <p:extLst>
      <p:ext uri="{BB962C8B-B14F-4D97-AF65-F5344CB8AC3E}">
        <p14:creationId xmlns:p14="http://schemas.microsoft.com/office/powerpoint/2010/main" val="3279499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036C031F-2DA5-004F-A9FF-D2F464AD96C2}"/>
              </a:ext>
            </a:extLst>
          </p:cNvPr>
          <p:cNvSpPr/>
          <p:nvPr/>
        </p:nvSpPr>
        <p:spPr>
          <a:xfrm>
            <a:off x="1732939" y="748292"/>
            <a:ext cx="3493402" cy="2706624"/>
          </a:xfrm>
          <a:prstGeom prst="rect">
            <a:avLst/>
          </a:prstGeom>
          <a:solidFill>
            <a:srgbClr val="EAEAEA"/>
          </a:solidFill>
          <a:ln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86C40E0-BD70-E043-A017-14FE154B551E}"/>
              </a:ext>
            </a:extLst>
          </p:cNvPr>
          <p:cNvSpPr/>
          <p:nvPr/>
        </p:nvSpPr>
        <p:spPr>
          <a:xfrm>
            <a:off x="5463408" y="748292"/>
            <a:ext cx="3493402" cy="2706624"/>
          </a:xfrm>
          <a:prstGeom prst="rect">
            <a:avLst/>
          </a:prstGeom>
          <a:solidFill>
            <a:srgbClr val="EAEAEA"/>
          </a:solidFill>
          <a:ln>
            <a:solidFill>
              <a:srgbClr val="E0E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E124C9-4774-4A0F-A29D-DC63F7C32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291" y="128191"/>
            <a:ext cx="8085415" cy="509105"/>
          </a:xfrm>
        </p:spPr>
        <p:txBody>
          <a:bodyPr/>
          <a:lstStyle/>
          <a:p>
            <a:r>
              <a:rPr lang="en-US" dirty="0"/>
              <a:t>Results – Percussive Input</a:t>
            </a:r>
          </a:p>
        </p:txBody>
      </p:sp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2A06B2AD-0EBA-E74D-A52E-DC5D9464D2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343412"/>
              </p:ext>
            </p:extLst>
          </p:nvPr>
        </p:nvGraphicFramePr>
        <p:xfrm>
          <a:off x="2403569" y="3699465"/>
          <a:ext cx="5013365" cy="1315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673">
                  <a:extLst>
                    <a:ext uri="{9D8B030D-6E8A-4147-A177-3AD203B41FA5}">
                      <a16:colId xmlns:a16="http://schemas.microsoft.com/office/drawing/2014/main" val="2168617348"/>
                    </a:ext>
                  </a:extLst>
                </a:gridCol>
                <a:gridCol w="1002673">
                  <a:extLst>
                    <a:ext uri="{9D8B030D-6E8A-4147-A177-3AD203B41FA5}">
                      <a16:colId xmlns:a16="http://schemas.microsoft.com/office/drawing/2014/main" val="4033051069"/>
                    </a:ext>
                  </a:extLst>
                </a:gridCol>
                <a:gridCol w="1002673">
                  <a:extLst>
                    <a:ext uri="{9D8B030D-6E8A-4147-A177-3AD203B41FA5}">
                      <a16:colId xmlns:a16="http://schemas.microsoft.com/office/drawing/2014/main" val="2532581349"/>
                    </a:ext>
                  </a:extLst>
                </a:gridCol>
                <a:gridCol w="1002673">
                  <a:extLst>
                    <a:ext uri="{9D8B030D-6E8A-4147-A177-3AD203B41FA5}">
                      <a16:colId xmlns:a16="http://schemas.microsoft.com/office/drawing/2014/main" val="3223992749"/>
                    </a:ext>
                  </a:extLst>
                </a:gridCol>
                <a:gridCol w="1002673">
                  <a:extLst>
                    <a:ext uri="{9D8B030D-6E8A-4147-A177-3AD203B41FA5}">
                      <a16:colId xmlns:a16="http://schemas.microsoft.com/office/drawing/2014/main" val="145526526"/>
                    </a:ext>
                  </a:extLst>
                </a:gridCol>
              </a:tblGrid>
              <a:tr h="5724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Original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Overlap 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Phase Vocoder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Columbia PV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044951"/>
                  </a:ext>
                </a:extLst>
              </a:tr>
              <a:tr h="743414">
                <a:tc>
                  <a:txBody>
                    <a:bodyPr/>
                    <a:lstStyle/>
                    <a:p>
                      <a:r>
                        <a:rPr lang="en-US" dirty="0"/>
                        <a:t>Percussive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090987"/>
                  </a:ext>
                </a:extLst>
              </a:tr>
            </a:tbl>
          </a:graphicData>
        </a:graphic>
      </p:graphicFrame>
      <p:pic>
        <p:nvPicPr>
          <p:cNvPr id="29" name="OLA_percussion_0.5x.wav" descr="OLA_percussion_0.5x.wav">
            <a:hlinkClick r:id="" action="ppaction://media"/>
            <a:extLst>
              <a:ext uri="{FF2B5EF4-FFF2-40B4-BE49-F238E27FC236}">
                <a16:creationId xmlns:a16="http://schemas.microsoft.com/office/drawing/2014/main" id="{EEDF5236-FF1F-894F-90CC-20F5044015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653773" y="4265113"/>
            <a:ext cx="594731" cy="594731"/>
          </a:xfrm>
          <a:prstGeom prst="rect">
            <a:avLst/>
          </a:prstGeom>
        </p:spPr>
      </p:pic>
      <p:pic>
        <p:nvPicPr>
          <p:cNvPr id="31" name="80-bpm-electronic-drum-beat-loop.wav" descr="80-bpm-electronic-drum-beat-loop.wav">
            <a:hlinkClick r:id="" action="ppaction://media"/>
            <a:extLst>
              <a:ext uri="{FF2B5EF4-FFF2-40B4-BE49-F238E27FC236}">
                <a16:creationId xmlns:a16="http://schemas.microsoft.com/office/drawing/2014/main" id="{1EC10448-762C-C248-9032-FBB857D0F65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630334" y="4333877"/>
            <a:ext cx="594731" cy="594731"/>
          </a:xfrm>
          <a:prstGeom prst="rect">
            <a:avLst/>
          </a:prstGeom>
        </p:spPr>
      </p:pic>
      <p:pic>
        <p:nvPicPr>
          <p:cNvPr id="33" name="Picture 32" descr="Chart&#10;&#10;Description automatically generated">
            <a:extLst>
              <a:ext uri="{FF2B5EF4-FFF2-40B4-BE49-F238E27FC236}">
                <a16:creationId xmlns:a16="http://schemas.microsoft.com/office/drawing/2014/main" id="{E4CA4480-2E1B-4446-AC74-2F96579E6F6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51" b="-1"/>
          <a:stretch/>
        </p:blipFill>
        <p:spPr>
          <a:xfrm>
            <a:off x="5551299" y="748292"/>
            <a:ext cx="3317621" cy="2655823"/>
          </a:xfrm>
          <a:prstGeom prst="rect">
            <a:avLst/>
          </a:prstGeom>
        </p:spPr>
      </p:pic>
      <p:pic>
        <p:nvPicPr>
          <p:cNvPr id="35" name="Picture 34" descr="Chart, histogram&#10;&#10;Description automatically generated">
            <a:extLst>
              <a:ext uri="{FF2B5EF4-FFF2-40B4-BE49-F238E27FC236}">
                <a16:creationId xmlns:a16="http://schemas.microsoft.com/office/drawing/2014/main" id="{5E6BE326-9AA0-DA45-A595-82FD2D25FB3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2"/>
          <a:stretch/>
        </p:blipFill>
        <p:spPr>
          <a:xfrm>
            <a:off x="1797107" y="969264"/>
            <a:ext cx="3392030" cy="2411006"/>
          </a:xfrm>
          <a:prstGeom prst="rect">
            <a:avLst/>
          </a:prstGeom>
        </p:spPr>
      </p:pic>
      <p:pic>
        <p:nvPicPr>
          <p:cNvPr id="36" name="Columbia_PV_percussive_0.5x.wav" descr="Columbia_PV_percussive_0.5x.wav">
            <a:hlinkClick r:id="" action="ppaction://media"/>
            <a:extLst>
              <a:ext uri="{FF2B5EF4-FFF2-40B4-BE49-F238E27FC236}">
                <a16:creationId xmlns:a16="http://schemas.microsoft.com/office/drawing/2014/main" id="{5EC29DD4-1AE2-2A4E-A263-41E7FD1E167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615379" y="4333877"/>
            <a:ext cx="594731" cy="59473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9394D21-9C62-324D-9220-47C570F04940}"/>
              </a:ext>
            </a:extLst>
          </p:cNvPr>
          <p:cNvSpPr txBox="1"/>
          <p:nvPr/>
        </p:nvSpPr>
        <p:spPr>
          <a:xfrm>
            <a:off x="1903791" y="720512"/>
            <a:ext cx="4061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OLA Percussive Result – Retains Beats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46EB157-6CB9-3B4C-AA4B-24DC14585D33}"/>
              </a:ext>
            </a:extLst>
          </p:cNvPr>
          <p:cNvSpPr/>
          <p:nvPr/>
        </p:nvSpPr>
        <p:spPr>
          <a:xfrm>
            <a:off x="5827674" y="720511"/>
            <a:ext cx="28250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PV Percussive Results – Not Crisp</a:t>
            </a:r>
          </a:p>
        </p:txBody>
      </p:sp>
      <p:sp>
        <p:nvSpPr>
          <p:cNvPr id="42" name="5-Point Star 41">
            <a:extLst>
              <a:ext uri="{FF2B5EF4-FFF2-40B4-BE49-F238E27FC236}">
                <a16:creationId xmlns:a16="http://schemas.microsoft.com/office/drawing/2014/main" id="{1F7E7132-42B3-E249-8234-2A4829CC3F54}"/>
              </a:ext>
            </a:extLst>
          </p:cNvPr>
          <p:cNvSpPr/>
          <p:nvPr/>
        </p:nvSpPr>
        <p:spPr>
          <a:xfrm>
            <a:off x="1797107" y="2685600"/>
            <a:ext cx="783771" cy="713433"/>
          </a:xfrm>
          <a:prstGeom prst="star5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V_percussive_2.wav" descr="PV_percussive_2.wav">
            <a:hlinkClick r:id="" action="ppaction://media"/>
            <a:extLst>
              <a:ext uri="{FF2B5EF4-FFF2-40B4-BE49-F238E27FC236}">
                <a16:creationId xmlns:a16="http://schemas.microsoft.com/office/drawing/2014/main" id="{4F4A937B-54AF-1642-B81E-43A3029B6A9D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591940" y="4265113"/>
            <a:ext cx="703765" cy="70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35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28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000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3962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3922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AEBDB-8EC2-5347-B678-B378034B8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292" y="144032"/>
            <a:ext cx="8085415" cy="509105"/>
          </a:xfrm>
        </p:spPr>
        <p:txBody>
          <a:bodyPr/>
          <a:lstStyle/>
          <a:p>
            <a:r>
              <a:rPr lang="en-US" dirty="0"/>
              <a:t>Results – Harmonic Input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C9335D-8892-0542-B51B-4F4F131B29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210" y="1459876"/>
            <a:ext cx="3038834" cy="2334534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CAFE8E20-3056-CD4F-BDBD-C89EA7A226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02" y="1459876"/>
            <a:ext cx="2710359" cy="2334534"/>
          </a:xfrm>
          <a:prstGeom prst="rect">
            <a:avLst/>
          </a:prstGeom>
        </p:spPr>
      </p:pic>
      <p:graphicFrame>
        <p:nvGraphicFramePr>
          <p:cNvPr id="13" name="Table 24">
            <a:extLst>
              <a:ext uri="{FF2B5EF4-FFF2-40B4-BE49-F238E27FC236}">
                <a16:creationId xmlns:a16="http://schemas.microsoft.com/office/drawing/2014/main" id="{38B9E810-AA30-2A4C-8560-7D356AEF3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846991"/>
              </p:ext>
            </p:extLst>
          </p:nvPr>
        </p:nvGraphicFramePr>
        <p:xfrm>
          <a:off x="3287608" y="4024277"/>
          <a:ext cx="5077459" cy="1119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953">
                  <a:extLst>
                    <a:ext uri="{9D8B030D-6E8A-4147-A177-3AD203B41FA5}">
                      <a16:colId xmlns:a16="http://schemas.microsoft.com/office/drawing/2014/main" val="2168617348"/>
                    </a:ext>
                  </a:extLst>
                </a:gridCol>
                <a:gridCol w="986953">
                  <a:extLst>
                    <a:ext uri="{9D8B030D-6E8A-4147-A177-3AD203B41FA5}">
                      <a16:colId xmlns:a16="http://schemas.microsoft.com/office/drawing/2014/main" val="4033051069"/>
                    </a:ext>
                  </a:extLst>
                </a:gridCol>
                <a:gridCol w="986953">
                  <a:extLst>
                    <a:ext uri="{9D8B030D-6E8A-4147-A177-3AD203B41FA5}">
                      <a16:colId xmlns:a16="http://schemas.microsoft.com/office/drawing/2014/main" val="2532581349"/>
                    </a:ext>
                  </a:extLst>
                </a:gridCol>
                <a:gridCol w="986953">
                  <a:extLst>
                    <a:ext uri="{9D8B030D-6E8A-4147-A177-3AD203B41FA5}">
                      <a16:colId xmlns:a16="http://schemas.microsoft.com/office/drawing/2014/main" val="3223992749"/>
                    </a:ext>
                  </a:extLst>
                </a:gridCol>
                <a:gridCol w="1129647">
                  <a:extLst>
                    <a:ext uri="{9D8B030D-6E8A-4147-A177-3AD203B41FA5}">
                      <a16:colId xmlns:a16="http://schemas.microsoft.com/office/drawing/2014/main" val="2880429347"/>
                    </a:ext>
                  </a:extLst>
                </a:gridCol>
              </a:tblGrid>
              <a:tr h="47455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Original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Overlap 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Phase Vocoder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Columbia PV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044951"/>
                  </a:ext>
                </a:extLst>
              </a:tr>
              <a:tr h="616303">
                <a:tc>
                  <a:txBody>
                    <a:bodyPr/>
                    <a:lstStyle/>
                    <a:p>
                      <a:r>
                        <a:rPr lang="en-US" dirty="0"/>
                        <a:t>Harmonic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836748"/>
                  </a:ext>
                </a:extLst>
              </a:tr>
            </a:tbl>
          </a:graphicData>
        </a:graphic>
      </p:graphicFrame>
      <p:pic>
        <p:nvPicPr>
          <p:cNvPr id="23" name="OLA_harmonic_0.5x.wav" descr="OLA_harmonic_0.5x.wav">
            <a:hlinkClick r:id="" action="ppaction://media"/>
            <a:extLst>
              <a:ext uri="{FF2B5EF4-FFF2-40B4-BE49-F238E27FC236}">
                <a16:creationId xmlns:a16="http://schemas.microsoft.com/office/drawing/2014/main" id="{0E5F5C45-B062-EC44-9E84-3CE758E0DC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485799" y="4498512"/>
            <a:ext cx="592551" cy="592551"/>
          </a:xfrm>
          <a:prstGeom prst="rect">
            <a:avLst/>
          </a:prstGeom>
        </p:spPr>
      </p:pic>
      <p:pic>
        <p:nvPicPr>
          <p:cNvPr id="24" name="OLA_harmonic_original.wav" descr="OLA_harmonic_original.wav">
            <a:hlinkClick r:id="" action="ppaction://media"/>
            <a:extLst>
              <a:ext uri="{FF2B5EF4-FFF2-40B4-BE49-F238E27FC236}">
                <a16:creationId xmlns:a16="http://schemas.microsoft.com/office/drawing/2014/main" id="{7633893D-7520-BA40-B923-BAF29C67B33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457633" y="4491239"/>
            <a:ext cx="592551" cy="592551"/>
          </a:xfrm>
          <a:prstGeom prst="rect">
            <a:avLst/>
          </a:prstGeom>
        </p:spPr>
      </p:pic>
      <p:pic>
        <p:nvPicPr>
          <p:cNvPr id="27" name="Columbia_PV_harmonic_0.5x.wav" descr="Columbia_PV_harmonic_0.5x.wav">
            <a:hlinkClick r:id="" action="ppaction://media"/>
            <a:extLst>
              <a:ext uri="{FF2B5EF4-FFF2-40B4-BE49-F238E27FC236}">
                <a16:creationId xmlns:a16="http://schemas.microsoft.com/office/drawing/2014/main" id="{E26DD5B2-3E1E-674A-AE93-B921446C61D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412629" y="4490891"/>
            <a:ext cx="647546" cy="647546"/>
          </a:xfrm>
          <a:prstGeom prst="rect">
            <a:avLst/>
          </a:prstGeom>
        </p:spPr>
      </p:pic>
      <p:pic>
        <p:nvPicPr>
          <p:cNvPr id="29" name="Picture 28" descr="Chart&#10;&#10;Description automatically generated">
            <a:extLst>
              <a:ext uri="{FF2B5EF4-FFF2-40B4-BE49-F238E27FC236}">
                <a16:creationId xmlns:a16="http://schemas.microsoft.com/office/drawing/2014/main" id="{9B0AB408-E4C7-A64A-B52B-DD150DC9039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329" y="1459876"/>
            <a:ext cx="3036608" cy="2334534"/>
          </a:xfrm>
          <a:prstGeom prst="rect">
            <a:avLst/>
          </a:prstGeom>
        </p:spPr>
      </p:pic>
      <p:sp>
        <p:nvSpPr>
          <p:cNvPr id="30" name="5-Point Star 29">
            <a:extLst>
              <a:ext uri="{FF2B5EF4-FFF2-40B4-BE49-F238E27FC236}">
                <a16:creationId xmlns:a16="http://schemas.microsoft.com/office/drawing/2014/main" id="{B06DA571-D4EF-BD45-870F-48BD54AD1F8C}"/>
              </a:ext>
            </a:extLst>
          </p:cNvPr>
          <p:cNvSpPr/>
          <p:nvPr/>
        </p:nvSpPr>
        <p:spPr>
          <a:xfrm>
            <a:off x="6057328" y="3073726"/>
            <a:ext cx="783771" cy="713433"/>
          </a:xfrm>
          <a:prstGeom prst="star5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V_harmonic_0.5x.wav" descr="PV_harmonic_0.5x.wav">
            <a:hlinkClick r:id="" action="ppaction://media"/>
            <a:extLst>
              <a:ext uri="{FF2B5EF4-FFF2-40B4-BE49-F238E27FC236}">
                <a16:creationId xmlns:a16="http://schemas.microsoft.com/office/drawing/2014/main" id="{B68BEA43-DD62-3E4F-BB34-85C38ED155CE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460191" y="4463741"/>
            <a:ext cx="647546" cy="64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058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37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7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888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750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DE50C07-2DE9-4C1B-928D-98537DC99926}" vid="{2E62750F-2763-49AE-8C27-AD5E1E8721B3}"/>
    </a:ext>
  </a:extLst>
</a:theme>
</file>

<file path=ppt/theme/theme2.xml><?xml version="1.0" encoding="utf-8"?>
<a:theme xmlns:a="http://schemas.openxmlformats.org/drawingml/2006/main" name="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DE50C07-2DE9-4C1B-928D-98537DC99926}" vid="{80C6186D-43B8-4280-BDA7-5DB1BD46EBF6}"/>
    </a:ext>
  </a:extLst>
</a:theme>
</file>

<file path=ppt/theme/theme3.xml><?xml version="1.0" encoding="utf-8"?>
<a:theme xmlns:a="http://schemas.openxmlformats.org/drawingml/2006/main" name="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DE50C07-2DE9-4C1B-928D-98537DC99926}" vid="{FAEE71DD-C641-4F44-AB57-BA1858C0C10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13" ma:contentTypeDescription="Create a new document." ma:contentTypeScope="" ma:versionID="40e4970e20d1f8f8863a9f37e4e3ea1d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e5c1fd1354d1e39975e60afdd4e82436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BB4CD2C-BDE0-45DA-A5F2-D83E41D04E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8A04465-0014-4D33-ABA2-D6924F11FEE0}">
  <ds:schemaRefs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terms/"/>
    <ds:schemaRef ds:uri="http://schemas.microsoft.com/office/infopath/2007/PartnerControls"/>
    <ds:schemaRef ds:uri="http://purl.org/dc/dcmitype/"/>
    <ds:schemaRef ds:uri="http://purl.org/dc/elements/1.1/"/>
    <ds:schemaRef ds:uri="http://schemas.openxmlformats.org/package/2006/metadata/core-properties"/>
    <ds:schemaRef ds:uri="168931df-3f45-4445-be76-105235143e52"/>
    <ds:schemaRef ds:uri="e3b5c32c-df6c-443f-b08b-73d85d62f2b5"/>
  </ds:schemaRefs>
</ds:datastoreItem>
</file>

<file path=customXml/itemProps3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EP Presentation Theme - Simple</Template>
  <TotalTime>7258</TotalTime>
  <Words>416</Words>
  <Application>Microsoft Macintosh PowerPoint</Application>
  <PresentationFormat>On-screen Show (16:9)</PresentationFormat>
  <Paragraphs>79</Paragraphs>
  <Slides>12</Slides>
  <Notes>1</Notes>
  <HiddenSlides>0</HiddenSlides>
  <MMClips>9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Arial</vt:lpstr>
      <vt:lpstr>Calibri</vt:lpstr>
      <vt:lpstr>Courier New</vt:lpstr>
      <vt:lpstr>Roboto</vt:lpstr>
      <vt:lpstr>Source Sans Pro</vt:lpstr>
      <vt:lpstr>Source Serif Pro</vt:lpstr>
      <vt:lpstr>Tahoma</vt:lpstr>
      <vt:lpstr>Times New Roman</vt:lpstr>
      <vt:lpstr>Wingdings</vt:lpstr>
      <vt:lpstr>EP Presentation Theme - Simple</vt:lpstr>
      <vt:lpstr>EP Presentation Theme - Fancy</vt:lpstr>
      <vt:lpstr>EP Presentation Theme - Special</vt:lpstr>
      <vt:lpstr>Time Scale Modification</vt:lpstr>
      <vt:lpstr>Contents</vt:lpstr>
      <vt:lpstr>What is Time Scale Modification</vt:lpstr>
      <vt:lpstr>TSM Applications</vt:lpstr>
      <vt:lpstr>Methods of Implementation</vt:lpstr>
      <vt:lpstr>Overlap- Add Based TSM</vt:lpstr>
      <vt:lpstr>Phase Vocoder Based TSM</vt:lpstr>
      <vt:lpstr>Results – Percussive Input</vt:lpstr>
      <vt:lpstr>Results – Harmonic Input</vt:lpstr>
      <vt:lpstr>Future Work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Title</dc:title>
  <dc:creator>Crim, Allison</dc:creator>
  <cp:lastModifiedBy>Crim, Allison</cp:lastModifiedBy>
  <cp:revision>9</cp:revision>
  <dcterms:created xsi:type="dcterms:W3CDTF">2021-12-01T20:40:42Z</dcterms:created>
  <dcterms:modified xsi:type="dcterms:W3CDTF">2021-12-08T20:13:30Z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</Properties>
</file>